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8502"/>
    <a:srgbClr val="0084B0"/>
    <a:srgbClr val="F27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69" autoAdjust="0"/>
    <p:restoredTop sz="96019" autoAdjust="0"/>
  </p:normalViewPr>
  <p:slideViewPr>
    <p:cSldViewPr snapToGrid="0">
      <p:cViewPr>
        <p:scale>
          <a:sx n="50" d="100"/>
          <a:sy n="50" d="100"/>
        </p:scale>
        <p:origin x="40" y="-362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70FCE61-C47B-D54C-AED0-733E3DB5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1" y="-149021"/>
            <a:ext cx="4064000" cy="4064000"/>
          </a:xfrm>
          <a:prstGeom prst="rect">
            <a:avLst/>
          </a:prstGeom>
        </p:spPr>
      </p:pic>
      <p:pic>
        <p:nvPicPr>
          <p:cNvPr id="96" name="Content Placeholder 6">
            <a:extLst>
              <a:ext uri="{FF2B5EF4-FFF2-40B4-BE49-F238E27FC236}">
                <a16:creationId xmlns:a16="http://schemas.microsoft.com/office/drawing/2014/main" id="{5A993336-90B8-1B43-9F66-381EE910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9" y="453235"/>
            <a:ext cx="2459806" cy="3420194"/>
          </a:xfrm>
          <a:prstGeom prst="rect">
            <a:avLst/>
          </a:prstGeom>
        </p:spPr>
      </p:pic>
      <p:pic>
        <p:nvPicPr>
          <p:cNvPr id="102" name="Content Placeholder 74">
            <a:extLst>
              <a:ext uri="{FF2B5EF4-FFF2-40B4-BE49-F238E27FC236}">
                <a16:creationId xmlns:a16="http://schemas.microsoft.com/office/drawing/2014/main" id="{36FC49FA-2DA1-1741-A1EA-D0D55E174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738" y="1174963"/>
            <a:ext cx="2295854" cy="2717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1227" y="1018302"/>
            <a:ext cx="33736038" cy="2290059"/>
          </a:xfrm>
          <a:noFill/>
          <a:effectLst>
            <a:outerShdw sx="1000" sy="1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20000" dirty="0" err="1"/>
              <a:t>D.Eco</a:t>
            </a:r>
            <a:endParaRPr lang="en-US" sz="20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94965" y="3924914"/>
            <a:ext cx="41566695" cy="118726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Students: Faisal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Alsabhan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, Kylie Pfaff, Cory Harris, and Morgan Brown   |   Mentors: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Sigman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 and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Branton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35400"/>
            <a:ext cx="43891200" cy="137160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33" name="Rectangle 32"/>
          <p:cNvSpPr/>
          <p:nvPr/>
        </p:nvSpPr>
        <p:spPr>
          <a:xfrm>
            <a:off x="-32416973" y="11934567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dirty="0"/>
          </a:p>
        </p:txBody>
      </p:sp>
      <p:sp>
        <p:nvSpPr>
          <p:cNvPr id="49" name="Text Placeholder 66"/>
          <p:cNvSpPr txBox="1">
            <a:spLocks/>
          </p:cNvSpPr>
          <p:nvPr/>
        </p:nvSpPr>
        <p:spPr>
          <a:xfrm rot="10800000">
            <a:off x="0" y="32276638"/>
            <a:ext cx="43891200" cy="641759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Content Placeholder 10"/>
          <p:cNvSpPr>
            <a:spLocks noGrp="1"/>
          </p:cNvSpPr>
          <p:nvPr>
            <p:ph sz="quarter" idx="38"/>
          </p:nvPr>
        </p:nvSpPr>
        <p:spPr>
          <a:xfrm>
            <a:off x="1190625" y="7213163"/>
            <a:ext cx="12801600" cy="3783475"/>
          </a:xfrm>
        </p:spPr>
        <p:txBody>
          <a:bodyPr numCol="1">
            <a:normAutofit/>
          </a:bodyPr>
          <a:lstStyle/>
          <a:p>
            <a:pPr>
              <a:defRPr/>
            </a:pPr>
            <a:r>
              <a:rPr lang="en-US" sz="4100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sz="4100" dirty="0"/>
              <a:t>Educate and engage users by providing an interactive way to learn about the trees on campus</a:t>
            </a:r>
          </a:p>
        </p:txBody>
      </p:sp>
      <p:sp>
        <p:nvSpPr>
          <p:cNvPr id="56" name="Content Placeholder 14"/>
          <p:cNvSpPr>
            <a:spLocks noGrp="1"/>
          </p:cNvSpPr>
          <p:nvPr>
            <p:ph sz="quarter" idx="25"/>
          </p:nvPr>
        </p:nvSpPr>
        <p:spPr>
          <a:xfrm>
            <a:off x="1184273" y="12671001"/>
            <a:ext cx="12801600" cy="6547448"/>
          </a:xfrm>
        </p:spPr>
        <p:txBody>
          <a:bodyPr>
            <a:normAutofit/>
          </a:bodyPr>
          <a:lstStyle/>
          <a:p>
            <a:r>
              <a:rPr lang="en-US" sz="4100" dirty="0"/>
              <a:t>A user can view a map of the campus with the 500+ annotation points that represent every tree currently documented on campus</a:t>
            </a:r>
          </a:p>
          <a:p>
            <a:r>
              <a:rPr lang="en-US" sz="4100" dirty="0"/>
              <a:t>A user can take a specific tour of the campus’ 21 unique tree species</a:t>
            </a:r>
          </a:p>
          <a:p>
            <a:r>
              <a:rPr lang="en-US" sz="4100" dirty="0"/>
              <a:t>While on the 21 Tree Tour, the user can view a specific tree’s description page which includes the common name, scientific name, short description, and an image of the tree</a:t>
            </a:r>
          </a:p>
        </p:txBody>
      </p:sp>
      <p:sp>
        <p:nvSpPr>
          <p:cNvPr id="54" name="Content Placeholder 14"/>
          <p:cNvSpPr>
            <a:spLocks noGrp="1"/>
          </p:cNvSpPr>
          <p:nvPr>
            <p:ph sz="quarter" idx="25"/>
          </p:nvPr>
        </p:nvSpPr>
        <p:spPr>
          <a:xfrm>
            <a:off x="-13911603" y="12478913"/>
            <a:ext cx="12801600" cy="3467240"/>
          </a:xfrm>
        </p:spPr>
        <p:txBody>
          <a:bodyPr>
            <a:normAutofit/>
          </a:bodyPr>
          <a:lstStyle/>
          <a:p>
            <a:endParaRPr lang="en-US" sz="4100" dirty="0"/>
          </a:p>
          <a:p>
            <a:endParaRPr lang="en-US" sz="4100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2A070C9-A61C-8444-BB53-3996C3528D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80" y="-16826"/>
            <a:ext cx="3647707" cy="3695830"/>
          </a:xfrm>
        </p:spPr>
      </p:pic>
      <p:pic>
        <p:nvPicPr>
          <p:cNvPr id="71" name="Content Placeholder 70">
            <a:extLst>
              <a:ext uri="{FF2B5EF4-FFF2-40B4-BE49-F238E27FC236}">
                <a16:creationId xmlns:a16="http://schemas.microsoft.com/office/drawing/2014/main" id="{A604BF85-2657-A94C-A3D4-42B292E586B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8" y="-1057159"/>
            <a:ext cx="4813300" cy="4876800"/>
          </a:xfrm>
        </p:spPr>
      </p:pic>
      <p:pic>
        <p:nvPicPr>
          <p:cNvPr id="75" name="Content Placeholder 74">
            <a:extLst>
              <a:ext uri="{FF2B5EF4-FFF2-40B4-BE49-F238E27FC236}">
                <a16:creationId xmlns:a16="http://schemas.microsoft.com/office/drawing/2014/main" id="{37298846-6E1F-E247-813D-C748FB365E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514845"/>
            <a:ext cx="2832100" cy="3352800"/>
          </a:xfrm>
        </p:spPr>
      </p:pic>
      <p:pic>
        <p:nvPicPr>
          <p:cNvPr id="99" name="Content Placeholder 25">
            <a:extLst>
              <a:ext uri="{FF2B5EF4-FFF2-40B4-BE49-F238E27FC236}">
                <a16:creationId xmlns:a16="http://schemas.microsoft.com/office/drawing/2014/main" id="{8F0A216E-0662-9340-9EB7-CE0BAC8CD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22" y="749962"/>
            <a:ext cx="2226453" cy="3048328"/>
          </a:xfrm>
          <a:prstGeom prst="rect">
            <a:avLst/>
          </a:prstGeom>
        </p:spPr>
      </p:pic>
      <p:pic>
        <p:nvPicPr>
          <p:cNvPr id="105" name="Content Placeholder 104">
            <a:extLst>
              <a:ext uri="{FF2B5EF4-FFF2-40B4-BE49-F238E27FC236}">
                <a16:creationId xmlns:a16="http://schemas.microsoft.com/office/drawing/2014/main" id="{68A1B620-C909-3B4D-A0A1-CA3BBA567F5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741" y="1687701"/>
            <a:ext cx="2156815" cy="2156815"/>
          </a:xfrm>
        </p:spPr>
      </p:pic>
      <p:pic>
        <p:nvPicPr>
          <p:cNvPr id="100" name="Content Placeholder 6">
            <a:extLst>
              <a:ext uri="{FF2B5EF4-FFF2-40B4-BE49-F238E27FC236}">
                <a16:creationId xmlns:a16="http://schemas.microsoft.com/office/drawing/2014/main" id="{B4A12D7C-1164-5E49-9E59-95561EA1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82" y="1249298"/>
            <a:ext cx="1896646" cy="2637158"/>
          </a:xfrm>
          <a:prstGeom prst="rect">
            <a:avLst/>
          </a:prstGeom>
        </p:spPr>
      </p:pic>
      <p:pic>
        <p:nvPicPr>
          <p:cNvPr id="104" name="Content Placeholder 25">
            <a:extLst>
              <a:ext uri="{FF2B5EF4-FFF2-40B4-BE49-F238E27FC236}">
                <a16:creationId xmlns:a16="http://schemas.microsoft.com/office/drawing/2014/main" id="{EC206337-F91C-2E45-95CF-B2A64927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287" y="794220"/>
            <a:ext cx="2226453" cy="304832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C15F1A8-9F0E-0340-9322-B1B1B8C03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2" y="618798"/>
            <a:ext cx="3915139" cy="32228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EBE36F-72DA-D648-B6BD-665134F96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" y="822025"/>
            <a:ext cx="2545938" cy="232833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329CCCC-BBB7-1C41-AA98-E5144F095E5C}"/>
              </a:ext>
            </a:extLst>
          </p:cNvPr>
          <p:cNvSpPr txBox="1"/>
          <p:nvPr/>
        </p:nvSpPr>
        <p:spPr>
          <a:xfrm>
            <a:off x="44479029" y="33832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 err="1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8A09C3-FD0C-0540-972D-0D9B9B240BBF}"/>
              </a:ext>
            </a:extLst>
          </p:cNvPr>
          <p:cNvGrpSpPr/>
          <p:nvPr/>
        </p:nvGrpSpPr>
        <p:grpSpPr>
          <a:xfrm>
            <a:off x="1210026" y="11269726"/>
            <a:ext cx="12807951" cy="1306724"/>
            <a:chOff x="2129869" y="-2736173"/>
            <a:chExt cx="12807951" cy="1306724"/>
          </a:xfrm>
        </p:grpSpPr>
        <p:sp>
          <p:nvSpPr>
            <p:cNvPr id="140" name="Text Placeholder 120">
              <a:extLst>
                <a:ext uri="{FF2B5EF4-FFF2-40B4-BE49-F238E27FC236}">
                  <a16:creationId xmlns:a16="http://schemas.microsoft.com/office/drawing/2014/main" id="{3C7AFB3D-4D72-C74C-B567-01655434DF9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Features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BA3E28-1126-9248-8BB8-40BBC1B3EA1C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35EA4B4-BE70-8D4E-9A91-2B3214989382}"/>
              </a:ext>
            </a:extLst>
          </p:cNvPr>
          <p:cNvGrpSpPr/>
          <p:nvPr/>
        </p:nvGrpSpPr>
        <p:grpSpPr>
          <a:xfrm>
            <a:off x="1190625" y="5703447"/>
            <a:ext cx="12807951" cy="1306724"/>
            <a:chOff x="2129869" y="-2736173"/>
            <a:chExt cx="12807951" cy="1306724"/>
          </a:xfrm>
        </p:grpSpPr>
        <p:sp>
          <p:nvSpPr>
            <p:cNvPr id="157" name="Text Placeholder 120">
              <a:extLst>
                <a:ext uri="{FF2B5EF4-FFF2-40B4-BE49-F238E27FC236}">
                  <a16:creationId xmlns:a16="http://schemas.microsoft.com/office/drawing/2014/main" id="{6920F378-12B2-1C49-8146-5C9010AAC82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Purpose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5301269-D8C5-0F40-87D8-086EDEF3FABF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77431F-66E7-7C4B-82C0-37BDEF65D212}"/>
              </a:ext>
            </a:extLst>
          </p:cNvPr>
          <p:cNvGrpSpPr/>
          <p:nvPr/>
        </p:nvGrpSpPr>
        <p:grpSpPr>
          <a:xfrm>
            <a:off x="1196976" y="19505211"/>
            <a:ext cx="12801600" cy="1280160"/>
            <a:chOff x="2136220" y="-2736173"/>
            <a:chExt cx="12801600" cy="1280160"/>
          </a:xfrm>
        </p:grpSpPr>
        <p:sp>
          <p:nvSpPr>
            <p:cNvPr id="162" name="Text Placeholder 120">
              <a:extLst>
                <a:ext uri="{FF2B5EF4-FFF2-40B4-BE49-F238E27FC236}">
                  <a16:creationId xmlns:a16="http://schemas.microsoft.com/office/drawing/2014/main" id="{848A7B91-2187-984E-9ACA-88D3CE20A836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Requirements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DD5F30-7833-CD49-B7C9-8F297247867B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98B9F6-4506-9F49-BC5B-8122976F8D8F}"/>
              </a:ext>
            </a:extLst>
          </p:cNvPr>
          <p:cNvGrpSpPr/>
          <p:nvPr/>
        </p:nvGrpSpPr>
        <p:grpSpPr>
          <a:xfrm>
            <a:off x="15631600" y="15935628"/>
            <a:ext cx="12801601" cy="1323148"/>
            <a:chOff x="2136220" y="-2736173"/>
            <a:chExt cx="12801601" cy="1323148"/>
          </a:xfrm>
        </p:grpSpPr>
        <p:sp>
          <p:nvSpPr>
            <p:cNvPr id="52" name="Text Placeholder 120">
              <a:extLst>
                <a:ext uri="{FF2B5EF4-FFF2-40B4-BE49-F238E27FC236}">
                  <a16:creationId xmlns:a16="http://schemas.microsoft.com/office/drawing/2014/main" id="{65BC3FD4-9EAD-4749-A97C-B8C20EA15637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Interface – iOS/Android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3BDAC8-FA42-0E44-AFC0-202D28B0F0A9}"/>
                </a:ext>
              </a:extLst>
            </p:cNvPr>
            <p:cNvSpPr/>
            <p:nvPr/>
          </p:nvSpPr>
          <p:spPr>
            <a:xfrm flipV="1">
              <a:off x="2136220" y="-1609792"/>
              <a:ext cx="12801601" cy="196767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28721-71C0-1448-B87E-1FAAF5813C4F}"/>
              </a:ext>
            </a:extLst>
          </p:cNvPr>
          <p:cNvGrpSpPr/>
          <p:nvPr/>
        </p:nvGrpSpPr>
        <p:grpSpPr>
          <a:xfrm>
            <a:off x="30028113" y="5735391"/>
            <a:ext cx="12801600" cy="1320198"/>
            <a:chOff x="2136220" y="-2736173"/>
            <a:chExt cx="12801600" cy="1320198"/>
          </a:xfrm>
        </p:grpSpPr>
        <p:sp>
          <p:nvSpPr>
            <p:cNvPr id="57" name="Text Placeholder 120">
              <a:extLst>
                <a:ext uri="{FF2B5EF4-FFF2-40B4-BE49-F238E27FC236}">
                  <a16:creationId xmlns:a16="http://schemas.microsoft.com/office/drawing/2014/main" id="{FB686A51-934E-FC42-A98D-1EDC7C56227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Web Based Administration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D6363E-7DCF-B94C-B860-3F803CB4F133}"/>
                </a:ext>
              </a:extLst>
            </p:cNvPr>
            <p:cNvSpPr/>
            <p:nvPr/>
          </p:nvSpPr>
          <p:spPr>
            <a:xfrm flipV="1">
              <a:off x="2136220" y="-1584590"/>
              <a:ext cx="12801600" cy="16861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F1E2B3A-D631-3D45-9A41-29B44E494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598" y="17540018"/>
            <a:ext cx="3949872" cy="7017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54DE62-CE94-E143-A614-55D725FF4C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17496475"/>
            <a:ext cx="3945274" cy="701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7555FD-F19E-494F-904E-561F479FBB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951" y="24852308"/>
            <a:ext cx="3886811" cy="6905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6AF999-7AE8-6842-9F2B-D5FB73E5C0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24786810"/>
            <a:ext cx="3945274" cy="7017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8B729-8801-D14C-A93A-295D777EBA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28" y="24761503"/>
            <a:ext cx="3937923" cy="699609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2AC37ADC-71C7-104E-A7C2-5484DAC54F1C}"/>
              </a:ext>
            </a:extLst>
          </p:cNvPr>
          <p:cNvGrpSpPr/>
          <p:nvPr/>
        </p:nvGrpSpPr>
        <p:grpSpPr>
          <a:xfrm>
            <a:off x="30022775" y="15402688"/>
            <a:ext cx="12807951" cy="1306724"/>
            <a:chOff x="2130882" y="-2736173"/>
            <a:chExt cx="12807951" cy="1306724"/>
          </a:xfrm>
        </p:grpSpPr>
        <p:sp>
          <p:nvSpPr>
            <p:cNvPr id="77" name="Text Placeholder 120">
              <a:extLst>
                <a:ext uri="{FF2B5EF4-FFF2-40B4-BE49-F238E27FC236}">
                  <a16:creationId xmlns:a16="http://schemas.microsoft.com/office/drawing/2014/main" id="{47C335A6-B3B2-5447-B7E2-BDCFC6A620BC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Technologies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5B46CA-CB5C-C24F-BB98-294135C05E2E}"/>
                </a:ext>
              </a:extLst>
            </p:cNvPr>
            <p:cNvSpPr/>
            <p:nvPr/>
          </p:nvSpPr>
          <p:spPr>
            <a:xfrm flipV="1">
              <a:off x="2130882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79" name="Content Placeholder 10">
            <a:extLst>
              <a:ext uri="{FF2B5EF4-FFF2-40B4-BE49-F238E27FC236}">
                <a16:creationId xmlns:a16="http://schemas.microsoft.com/office/drawing/2014/main" id="{05BFD8AA-3E7E-2641-9B1A-F2173E1AED71}"/>
              </a:ext>
            </a:extLst>
          </p:cNvPr>
          <p:cNvSpPr txBox="1">
            <a:spLocks/>
          </p:cNvSpPr>
          <p:nvPr/>
        </p:nvSpPr>
        <p:spPr>
          <a:xfrm>
            <a:off x="30015411" y="16837903"/>
            <a:ext cx="6149414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iOS</a:t>
            </a:r>
          </a:p>
          <a:p>
            <a:pPr lvl="1">
              <a:defRPr/>
            </a:pPr>
            <a:r>
              <a:rPr lang="en-US" sz="3700" dirty="0"/>
              <a:t>Swift - </a:t>
            </a:r>
            <a:r>
              <a:rPr lang="en-US" sz="3700" dirty="0" err="1"/>
              <a:t>Xcode</a:t>
            </a:r>
            <a:endParaRPr lang="en-US" sz="3700" dirty="0"/>
          </a:p>
          <a:p>
            <a:pPr lvl="1">
              <a:defRPr/>
            </a:pPr>
            <a:r>
              <a:rPr lang="en-US" sz="3700" dirty="0"/>
              <a:t>Map Kit</a:t>
            </a:r>
          </a:p>
          <a:p>
            <a:pPr>
              <a:defRPr/>
            </a:pPr>
            <a:r>
              <a:rPr lang="en-US" sz="4100" dirty="0"/>
              <a:t>Android</a:t>
            </a:r>
          </a:p>
          <a:p>
            <a:pPr lvl="1">
              <a:defRPr/>
            </a:pPr>
            <a:r>
              <a:rPr lang="en-US" sz="3700" dirty="0"/>
              <a:t>Java - Android Studio </a:t>
            </a:r>
          </a:p>
          <a:p>
            <a:pPr lvl="1">
              <a:defRPr/>
            </a:pPr>
            <a:r>
              <a:rPr lang="en-US" sz="3700" dirty="0"/>
              <a:t>Google Maps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84" name="Content Placeholder 10">
            <a:extLst>
              <a:ext uri="{FF2B5EF4-FFF2-40B4-BE49-F238E27FC236}">
                <a16:creationId xmlns:a16="http://schemas.microsoft.com/office/drawing/2014/main" id="{EEEBD96D-49F4-2249-98EA-F0EE7BEEA024}"/>
              </a:ext>
            </a:extLst>
          </p:cNvPr>
          <p:cNvSpPr txBox="1">
            <a:spLocks/>
          </p:cNvSpPr>
          <p:nvPr/>
        </p:nvSpPr>
        <p:spPr>
          <a:xfrm>
            <a:off x="35814954" y="16871455"/>
            <a:ext cx="6652185" cy="3762566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Web Development</a:t>
            </a:r>
          </a:p>
          <a:p>
            <a:pPr lvl="1">
              <a:defRPr/>
            </a:pPr>
            <a:r>
              <a:rPr lang="en-US" sz="3700" dirty="0"/>
              <a:t>PHP - Apache</a:t>
            </a:r>
          </a:p>
          <a:p>
            <a:pPr lvl="1">
              <a:defRPr/>
            </a:pPr>
            <a:r>
              <a:rPr lang="en-US" sz="3700" dirty="0"/>
              <a:t>Amazon Web Services</a:t>
            </a:r>
          </a:p>
          <a:p>
            <a:pPr>
              <a:defRPr/>
            </a:pPr>
            <a:r>
              <a:rPr lang="en-US" sz="4100" dirty="0"/>
              <a:t>Database</a:t>
            </a:r>
          </a:p>
          <a:p>
            <a:pPr lvl="1">
              <a:defRPr/>
            </a:pPr>
            <a:r>
              <a:rPr lang="en-US" sz="3700" dirty="0"/>
              <a:t>MySQL - Workbench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92" name="Text Placeholder 120">
            <a:extLst>
              <a:ext uri="{FF2B5EF4-FFF2-40B4-BE49-F238E27FC236}">
                <a16:creationId xmlns:a16="http://schemas.microsoft.com/office/drawing/2014/main" id="{3D69EF74-2A00-F542-9AEB-8F2D96810DF1}"/>
              </a:ext>
            </a:extLst>
          </p:cNvPr>
          <p:cNvSpPr txBox="1">
            <a:spLocks/>
          </p:cNvSpPr>
          <p:nvPr/>
        </p:nvSpPr>
        <p:spPr>
          <a:xfrm>
            <a:off x="30021762" y="25707390"/>
            <a:ext cx="12801600" cy="1280160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Future Direction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E31DD17-01E6-AF47-95AF-3C73F352C7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53" y="17552472"/>
            <a:ext cx="3953073" cy="7031199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7BDE9D6-64DA-5445-8BAE-E839B72595A4}"/>
              </a:ext>
            </a:extLst>
          </p:cNvPr>
          <p:cNvSpPr/>
          <p:nvPr/>
        </p:nvSpPr>
        <p:spPr>
          <a:xfrm flipV="1">
            <a:off x="-1" y="32225630"/>
            <a:ext cx="43891201" cy="12245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51CD8F-48EF-F24B-A7EB-AADAC23F0729}"/>
              </a:ext>
            </a:extLst>
          </p:cNvPr>
          <p:cNvGrpSpPr/>
          <p:nvPr/>
        </p:nvGrpSpPr>
        <p:grpSpPr>
          <a:xfrm>
            <a:off x="15684224" y="5730011"/>
            <a:ext cx="12801600" cy="1280160"/>
            <a:chOff x="2136220" y="-2736173"/>
            <a:chExt cx="12801600" cy="1280160"/>
          </a:xfrm>
        </p:grpSpPr>
        <p:sp>
          <p:nvSpPr>
            <p:cNvPr id="109" name="Text Placeholder 120">
              <a:extLst>
                <a:ext uri="{FF2B5EF4-FFF2-40B4-BE49-F238E27FC236}">
                  <a16:creationId xmlns:a16="http://schemas.microsoft.com/office/drawing/2014/main" id="{A4497B9C-86B0-FA4A-96CC-A8DF06113214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Architecture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B85939-3904-0947-9B8A-5A44C0328509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112" name="Content Placeholder 14">
            <a:extLst>
              <a:ext uri="{FF2B5EF4-FFF2-40B4-BE49-F238E27FC236}">
                <a16:creationId xmlns:a16="http://schemas.microsoft.com/office/drawing/2014/main" id="{F46E39C1-A899-8249-9CC4-7537F23676AD}"/>
              </a:ext>
            </a:extLst>
          </p:cNvPr>
          <p:cNvSpPr txBox="1">
            <a:spLocks/>
          </p:cNvSpPr>
          <p:nvPr/>
        </p:nvSpPr>
        <p:spPr>
          <a:xfrm>
            <a:off x="30048175" y="27065122"/>
            <a:ext cx="12775187" cy="4692478"/>
          </a:xfrm>
          <a:prstGeom prst="rect">
            <a:avLst/>
          </a:prstGeom>
        </p:spPr>
        <p:txBody>
          <a:bodyPr vert="horz" lIns="91440" tIns="182880" rIns="91440" bIns="45720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A user can view a list of the 21 trees, tree species, and memorial trees</a:t>
            </a:r>
          </a:p>
          <a:p>
            <a:r>
              <a:rPr lang="en-US" sz="4100" dirty="0"/>
              <a:t>A user can create their own tour from the specified list of trees and view the description page for individual trees</a:t>
            </a:r>
          </a:p>
          <a:p>
            <a:r>
              <a:rPr lang="en-US" sz="4100" dirty="0"/>
              <a:t>A user can view trees, buildings, and grasses on Drury’s campus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ABB716C-7DC1-164F-9261-90AAF6604F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428" y="7203826"/>
            <a:ext cx="12788987" cy="799311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C7D6DDD-CB18-B648-91E0-8518C15EDF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32" y="20904259"/>
            <a:ext cx="12791168" cy="1066187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A8CE085-93DD-0444-9090-DB0F160005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703" y="7042115"/>
            <a:ext cx="11672592" cy="880125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791DBF0-3CE4-E547-81E7-E227F109FBF4}"/>
              </a:ext>
            </a:extLst>
          </p:cNvPr>
          <p:cNvGrpSpPr/>
          <p:nvPr/>
        </p:nvGrpSpPr>
        <p:grpSpPr>
          <a:xfrm>
            <a:off x="29999500" y="21218505"/>
            <a:ext cx="12807951" cy="1306724"/>
            <a:chOff x="2129869" y="-2736173"/>
            <a:chExt cx="12807951" cy="1306724"/>
          </a:xfrm>
        </p:grpSpPr>
        <p:sp>
          <p:nvSpPr>
            <p:cNvPr id="136" name="Text Placeholder 120">
              <a:extLst>
                <a:ext uri="{FF2B5EF4-FFF2-40B4-BE49-F238E27FC236}">
                  <a16:creationId xmlns:a16="http://schemas.microsoft.com/office/drawing/2014/main" id="{6AC7C997-CD64-6A4B-ABE6-84F3179AAC25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Testing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3B8C703-D1B2-A04B-B7EB-057D3766A49E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138" name="Content Placeholder 14">
            <a:extLst>
              <a:ext uri="{FF2B5EF4-FFF2-40B4-BE49-F238E27FC236}">
                <a16:creationId xmlns:a16="http://schemas.microsoft.com/office/drawing/2014/main" id="{32C5E8F3-A663-E34D-A003-1AB27363B612}"/>
              </a:ext>
            </a:extLst>
          </p:cNvPr>
          <p:cNvSpPr txBox="1">
            <a:spLocks/>
          </p:cNvSpPr>
          <p:nvPr/>
        </p:nvSpPr>
        <p:spPr>
          <a:xfrm>
            <a:off x="30049040" y="22700975"/>
            <a:ext cx="12775187" cy="2772061"/>
          </a:xfrm>
          <a:prstGeom prst="rect">
            <a:avLst/>
          </a:prstGeom>
        </p:spPr>
        <p:txBody>
          <a:bodyPr vert="horz" lIns="91440" tIns="182880" rIns="91440" bIns="45720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Deployed both versions of the app onto Biology students phones</a:t>
            </a:r>
          </a:p>
          <a:p>
            <a:r>
              <a:rPr lang="en-US" sz="4100" dirty="0"/>
              <a:t>Students use the app to find errors in the software or tree data</a:t>
            </a:r>
          </a:p>
          <a:p>
            <a:pPr marL="0" indent="0">
              <a:buNone/>
            </a:pPr>
            <a:endParaRPr lang="en-US" sz="41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CD5A88-424F-CA4E-A460-C10B3CC1FEA1}"/>
              </a:ext>
            </a:extLst>
          </p:cNvPr>
          <p:cNvSpPr/>
          <p:nvPr/>
        </p:nvSpPr>
        <p:spPr>
          <a:xfrm flipV="1">
            <a:off x="30024900" y="26844622"/>
            <a:ext cx="12807951" cy="15513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TS104001343</Template>
  <TotalTime>0</TotalTime>
  <Words>251</Words>
  <Application>Microsoft Macintosh PowerPoint</Application>
  <PresentationFormat>Custom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Science Poster</vt:lpstr>
      <vt:lpstr>D.Eco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2018-03-21T21:23:52Z</cp:lastPrinted>
  <dcterms:created xsi:type="dcterms:W3CDTF">2014-04-30T15:20:06Z</dcterms:created>
  <dcterms:modified xsi:type="dcterms:W3CDTF">2018-03-26T14:17:31Z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